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329" r:id="rId5"/>
    <p:sldId id="306" r:id="rId6"/>
    <p:sldId id="307" r:id="rId7"/>
    <p:sldId id="316" r:id="rId8"/>
    <p:sldId id="322" r:id="rId9"/>
    <p:sldId id="323" r:id="rId10"/>
    <p:sldId id="328" r:id="rId11"/>
    <p:sldId id="310" r:id="rId12"/>
    <p:sldId id="311" r:id="rId13"/>
    <p:sldId id="324" r:id="rId14"/>
    <p:sldId id="326" r:id="rId15"/>
  </p:sldIdLst>
  <p:sldSz cx="12192000" cy="6858000"/>
  <p:notesSz cx="6858000" cy="9144000"/>
  <p:embeddedFontLst>
    <p:embeddedFont>
      <p:font typeface="Gill Sans MT" panose="020B0502020104020203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626" autoAdjust="0"/>
  </p:normalViewPr>
  <p:slideViewPr>
    <p:cSldViewPr>
      <p:cViewPr varScale="1">
        <p:scale>
          <a:sx n="51" d="100"/>
          <a:sy n="51" d="100"/>
        </p:scale>
        <p:origin x="121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us Barrolle" userId="ab61547e5dac3cdb" providerId="LiveId" clId="{2B860597-143F-4D30-91B0-6F50048E1A95}"/>
    <pc:docChg chg="modSld">
      <pc:chgData name="Darius Barrolle" userId="ab61547e5dac3cdb" providerId="LiveId" clId="{2B860597-143F-4D30-91B0-6F50048E1A95}" dt="2025-12-08T12:03:55.175" v="0" actId="1076"/>
      <pc:docMkLst>
        <pc:docMk/>
      </pc:docMkLst>
      <pc:sldChg chg="modSp mod">
        <pc:chgData name="Darius Barrolle" userId="ab61547e5dac3cdb" providerId="LiveId" clId="{2B860597-143F-4D30-91B0-6F50048E1A95}" dt="2025-12-08T12:03:55.175" v="0" actId="1076"/>
        <pc:sldMkLst>
          <pc:docMk/>
          <pc:sldMk cId="0" sldId="324"/>
        </pc:sldMkLst>
        <pc:spChg chg="mod">
          <ac:chgData name="Darius Barrolle" userId="ab61547e5dac3cdb" providerId="LiveId" clId="{2B860597-143F-4D30-91B0-6F50048E1A95}" dt="2025-12-08T12:03:55.175" v="0" actId="1076"/>
          <ac:spMkLst>
            <pc:docMk/>
            <pc:sldMk cId="0" sldId="324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0D845-8A08-4A4F-92C4-5B54ED34EBD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6A667-2362-4992-BB83-EF471EC0B7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ad1f1296a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ad1f1296a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ad1f1296a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ad1f1296a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770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1372"/>
            <a:ext cx="10515600" cy="448514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-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8200" y="1653811"/>
            <a:ext cx="10515600" cy="8063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, heading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0803" y="430213"/>
            <a:ext cx="5534812" cy="1143000"/>
          </a:xfrm>
        </p:spPr>
        <p:txBody>
          <a:bodyPr wrap="square" anchor="b">
            <a:normAutofit/>
          </a:bodyPr>
          <a:lstStyle>
            <a:lvl1pPr>
              <a:defRPr sz="4000" b="0">
                <a:solidFill>
                  <a:srgbClr val="17703A"/>
                </a:solidFill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960803" y="1756229"/>
            <a:ext cx="5534813" cy="4630284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302251" cy="6858000"/>
          </a:xfrm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noProof="0" dirty="0"/>
              <a:t>Insert Photo or Drag &amp; Drop your Photo</a:t>
            </a:r>
          </a:p>
          <a:p>
            <a:endParaRPr lang="es-E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2274433" y="2044417"/>
            <a:ext cx="344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2274433" y="2555567"/>
            <a:ext cx="34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title" idx="2"/>
          </p:nvPr>
        </p:nvSpPr>
        <p:spPr>
          <a:xfrm>
            <a:off x="7631967" y="2044433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3"/>
          </p:nvPr>
        </p:nvSpPr>
        <p:spPr>
          <a:xfrm>
            <a:off x="7631967" y="2555583"/>
            <a:ext cx="360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title" idx="4"/>
          </p:nvPr>
        </p:nvSpPr>
        <p:spPr>
          <a:xfrm>
            <a:off x="2274433" y="4158817"/>
            <a:ext cx="344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5"/>
          </p:nvPr>
        </p:nvSpPr>
        <p:spPr>
          <a:xfrm>
            <a:off x="2274433" y="4676467"/>
            <a:ext cx="34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 idx="6"/>
          </p:nvPr>
        </p:nvSpPr>
        <p:spPr>
          <a:xfrm>
            <a:off x="7631967" y="4158823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7"/>
          </p:nvPr>
        </p:nvSpPr>
        <p:spPr>
          <a:xfrm>
            <a:off x="7631967" y="4676471"/>
            <a:ext cx="360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8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6289377" y="1636185"/>
            <a:ext cx="51360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6289377" y="3834585"/>
            <a:ext cx="51360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rot="5400000">
            <a:off x="-857251" y="857251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18941" y="-285989"/>
            <a:ext cx="2073060" cy="20730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7703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228600"/>
            <a:ext cx="876300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28283" cy="876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703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695" cy="6858000"/>
          </a:xfrm>
          <a:custGeom>
            <a:avLst/>
            <a:gdLst/>
            <a:ahLst/>
            <a:cxnLst/>
            <a:rect l="l" t="t" r="r" b="b"/>
            <a:pathLst>
              <a:path w="12191695" h="6858000">
                <a:moveTo>
                  <a:pt x="0" y="0"/>
                </a:moveTo>
                <a:lnTo>
                  <a:pt x="12191695" y="0"/>
                </a:lnTo>
                <a:lnTo>
                  <a:pt x="121916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" y="-28389"/>
            <a:ext cx="12191695" cy="690084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29426" y="-28389"/>
            <a:ext cx="8533774" cy="698578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3931974" y="3733800"/>
            <a:ext cx="4328052" cy="0"/>
          </a:xfrm>
          <a:prstGeom prst="line">
            <a:avLst/>
          </a:prstGeom>
          <a:ln w="28575" cap="flat">
            <a:solidFill>
              <a:srgbClr val="17703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06529" y="228600"/>
            <a:ext cx="941471" cy="994193"/>
          </a:xfrm>
          <a:custGeom>
            <a:avLst/>
            <a:gdLst/>
            <a:ahLst/>
            <a:cxnLst/>
            <a:rect l="l" t="t" r="r" b="b"/>
            <a:pathLst>
              <a:path w="941471" h="994193">
                <a:moveTo>
                  <a:pt x="0" y="0"/>
                </a:moveTo>
                <a:lnTo>
                  <a:pt x="941471" y="0"/>
                </a:lnTo>
                <a:lnTo>
                  <a:pt x="941471" y="994193"/>
                </a:lnTo>
                <a:lnTo>
                  <a:pt x="0" y="994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32108" y="3888036"/>
            <a:ext cx="516777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3500" dirty="0">
                <a:ea typeface="Montserrat"/>
                <a:cs typeface="Arial" panose="020B0604020202020204" pitchFamily="34" charset="0"/>
                <a:sym typeface="Montserrat"/>
              </a:rPr>
              <a:t>Silas Kpanan Ayoung Siakor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3500" dirty="0">
                <a:ea typeface="Montserrat"/>
                <a:cs typeface="Arial" panose="020B0604020202020204" pitchFamily="34" charset="0"/>
                <a:sym typeface="Montserrat"/>
              </a:rPr>
              <a:t>Director, IDL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000" dirty="0">
              <a:ea typeface="Montserrat"/>
              <a:cs typeface="Arial" panose="020B0604020202020204" pitchFamily="34" charset="0"/>
              <a:sym typeface="Montserrat"/>
            </a:endParaRP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3500" dirty="0">
                <a:ea typeface="Montserrat"/>
                <a:cs typeface="Arial" panose="020B0604020202020204" pitchFamily="34" charset="0"/>
                <a:sym typeface="Montserrat"/>
              </a:rPr>
              <a:t>November 3-5, 2025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9800" y="1815405"/>
            <a:ext cx="7772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GB" sz="3000" dirty="0"/>
              <a:t>MINING AND ITS IMPLICATIONS FOR SUSTAINABLE </a:t>
            </a:r>
          </a:p>
          <a:p>
            <a:pPr algn="ctr">
              <a:lnSpc>
                <a:spcPts val="3640"/>
              </a:lnSpc>
            </a:pPr>
            <a:r>
              <a:rPr lang="en-GB" sz="3000" dirty="0"/>
              <a:t>FOREST MANAGEMENT IN LIBERIA</a:t>
            </a:r>
            <a:endParaRPr lang="en-US" sz="3000" b="1" dirty="0">
              <a:solidFill>
                <a:srgbClr val="17703A"/>
              </a:solidFill>
              <a:ea typeface="Montserrat Ultra-Bold" panose="00000800000000000000"/>
              <a:cs typeface="Montserrat Ultra-Bold" panose="00000800000000000000"/>
              <a:sym typeface="Montserrat Ultra-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24200" y="1037431"/>
            <a:ext cx="599254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17703A"/>
                </a:solidFill>
                <a:ea typeface="Montserrat"/>
                <a:cs typeface="Arial" panose="020B0604020202020204" pitchFamily="34" charset="0"/>
                <a:sym typeface="Montserrat"/>
              </a:rPr>
              <a:t>FORESTRY DEVELOPMENT AUTHORITY (FDA)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2260" y="3140107"/>
            <a:ext cx="5727479" cy="37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3000" dirty="0">
                <a:ea typeface="Montserrat"/>
                <a:cs typeface="Arial" panose="020B0604020202020204" pitchFamily="34" charset="0"/>
                <a:sym typeface="Montserrat"/>
              </a:rPr>
              <a:t>National Forest Forum,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1162" y="-367485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81" y="170072"/>
            <a:ext cx="956567" cy="956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0994" y="6190618"/>
            <a:ext cx="7590012" cy="478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00200"/>
            <a:ext cx="3276600" cy="313372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500" dirty="0">
                <a:latin typeface="+mn-lt"/>
              </a:rPr>
              <a:t>Establish a framework for land use planning and develop a high-level land use plan that forms the basis for future decision-making regarding land-based concession and other land uses. 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n-lt"/>
              </a:rPr>
              <a:t>RECOMMENDATIONS TO CONSIDER</a:t>
            </a:r>
            <a:endParaRPr lang="en-GB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Google Shape;473;p80"/>
          <p:cNvSpPr txBox="1">
            <a:spLocks noGrp="1"/>
          </p:cNvSpPr>
          <p:nvPr>
            <p:ph sz="half" idx="2"/>
          </p:nvPr>
        </p:nvSpPr>
        <p:spPr>
          <a:xfrm>
            <a:off x="838200" y="1600200"/>
            <a:ext cx="3124199" cy="3297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500" dirty="0">
                <a:latin typeface="+mn-lt"/>
              </a:rPr>
              <a:t>Inter-agency coordination and collaboration need to be strengthened. 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2500" dirty="0">
                <a:latin typeface="+mn-lt"/>
              </a:rPr>
              <a:t>Starting with coherence in policies, laws, and practices.</a:t>
            </a:r>
            <a:r>
              <a:rPr lang="en-US" sz="2500" dirty="0"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0" name="Google Shape;475;p80"/>
          <p:cNvSpPr txBox="1"/>
          <p:nvPr/>
        </p:nvSpPr>
        <p:spPr>
          <a:xfrm>
            <a:off x="8580821" y="1828800"/>
            <a:ext cx="3153979" cy="23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latin typeface="+mn-lt"/>
              </a:rPr>
              <a:t>Given the bundle of rights communities now have, elevate them to partners in development, not just beneficiaries.</a:t>
            </a:r>
          </a:p>
        </p:txBody>
      </p:sp>
      <p:sp>
        <p:nvSpPr>
          <p:cNvPr id="11" name="Title 2"/>
          <p:cNvSpPr txBox="1"/>
          <p:nvPr/>
        </p:nvSpPr>
        <p:spPr>
          <a:xfrm>
            <a:off x="609601" y="4770437"/>
            <a:ext cx="11125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770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foundation for sustainable forest management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2"/>
          <p:cNvSpPr txBox="1">
            <a:spLocks noGrp="1"/>
          </p:cNvSpPr>
          <p:nvPr>
            <p:ph type="title"/>
          </p:nvPr>
        </p:nvSpPr>
        <p:spPr>
          <a:xfrm>
            <a:off x="5257800" y="228600"/>
            <a:ext cx="5136000" cy="12265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4500" b="1" dirty="0">
                <a:solidFill>
                  <a:schemeClr val="dk2"/>
                </a:solidFill>
                <a:latin typeface="+mn-lt"/>
              </a:rPr>
              <a:t>For more information</a:t>
            </a:r>
            <a:endParaRPr sz="4500" b="1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540" name="Google Shape;540;p82"/>
          <p:cNvSpPr txBox="1">
            <a:spLocks noGrp="1"/>
          </p:cNvSpPr>
          <p:nvPr>
            <p:ph type="subTitle" idx="1"/>
          </p:nvPr>
        </p:nvSpPr>
        <p:spPr>
          <a:xfrm>
            <a:off x="5410200" y="2209800"/>
            <a:ext cx="5562600" cy="4495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l">
              <a:spcAft>
                <a:spcPts val="2135"/>
              </a:spcAft>
            </a:pPr>
            <a:r>
              <a:rPr lang="en-GB" sz="3000" dirty="0">
                <a:latin typeface="+mn-lt"/>
              </a:rPr>
              <a:t>Website: www.idlliberia.org</a:t>
            </a:r>
          </a:p>
          <a:p>
            <a:pPr marL="0" indent="0" algn="l">
              <a:spcAft>
                <a:spcPts val="2135"/>
              </a:spcAft>
            </a:pPr>
            <a:r>
              <a:rPr lang="en-GB" sz="3000" dirty="0">
                <a:latin typeface="+mn-lt"/>
              </a:rPr>
              <a:t>Email: info@idlliberia.org</a:t>
            </a:r>
          </a:p>
          <a:p>
            <a:pPr marL="0" indent="0" algn="l">
              <a:spcAft>
                <a:spcPts val="2135"/>
              </a:spcAft>
            </a:pPr>
            <a:r>
              <a:rPr lang="en-GB" sz="3000" dirty="0">
                <a:latin typeface="+mn-lt"/>
              </a:rPr>
              <a:t>Email: s.siakor@idlliberia.org</a:t>
            </a:r>
          </a:p>
          <a:p>
            <a:pPr marL="0" indent="0" algn="l">
              <a:spcAft>
                <a:spcPts val="2135"/>
              </a:spcAft>
            </a:pPr>
            <a:r>
              <a:rPr lang="en-US" sz="3000" dirty="0">
                <a:latin typeface="+mn-lt"/>
              </a:rPr>
              <a:t>+231 (0)555994645</a:t>
            </a:r>
          </a:p>
          <a:p>
            <a:pPr marL="0" indent="0" algn="l">
              <a:spcAft>
                <a:spcPts val="2135"/>
              </a:spcAft>
            </a:pPr>
            <a:r>
              <a:rPr lang="en-US" sz="3000" dirty="0">
                <a:latin typeface="+mn-lt"/>
              </a:rPr>
              <a:t>+231 (0)774499590 </a:t>
            </a:r>
          </a:p>
          <a:p>
            <a:pPr marL="0" indent="0" algn="ctr">
              <a:spcAft>
                <a:spcPts val="2135"/>
              </a:spcAft>
            </a:pPr>
            <a:r>
              <a:rPr lang="en-US" sz="3000" b="1" dirty="0">
                <a:latin typeface="+mn-lt"/>
              </a:rPr>
              <a:t>THANK YOU!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01372"/>
            <a:ext cx="5715000" cy="44851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+mn-lt"/>
              </a:rPr>
              <a:t>Mining is the cornerstone of the Liberian economy. In 2022, formal mining constituted almost all exports, more than half of the value of goods &amp; services (GDP), and 17 percent of all government revenue. </a:t>
            </a:r>
          </a:p>
          <a:p>
            <a:pPr marL="0" indent="0">
              <a:buNone/>
            </a:pPr>
            <a:r>
              <a:rPr lang="en-US" sz="3000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US" sz="3000" dirty="0">
                <a:latin typeface="+mn-lt"/>
              </a:rPr>
              <a:t>This is neither new nor news. In the 1980s, Liberia was Africa's largest iron ore producer.</a:t>
            </a:r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OUR STARTING POINT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00200"/>
            <a:ext cx="5396518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838200" y="1424137"/>
            <a:ext cx="10515600" cy="45720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Industrial sector: 2022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66950" y="477079"/>
            <a:ext cx="8629650" cy="8945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Mining drives the Liberian economy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81338"/>
            <a:ext cx="7321266" cy="55940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419" y="2749699"/>
            <a:ext cx="10618797" cy="33463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000" dirty="0">
                <a:solidFill>
                  <a:schemeClr val="tx1"/>
                </a:solidFill>
                <a:latin typeface="+mn-lt"/>
              </a:rPr>
              <a:t>Having significant negative impacts on the environment, forests and biodiversity.</a:t>
            </a:r>
          </a:p>
          <a:p>
            <a:pPr lvl="0"/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en-US" sz="3000" dirty="0">
                <a:solidFill>
                  <a:schemeClr val="tx1"/>
                </a:solidFill>
                <a:latin typeface="+mn-lt"/>
              </a:rPr>
              <a:t>It is damaging Protected Areas, Proposed Protected Areas, and Authorized Community Forests.</a:t>
            </a:r>
          </a:p>
          <a:p>
            <a:endParaRPr lang="en-US" sz="3000" dirty="0">
              <a:solidFill>
                <a:schemeClr val="tx1"/>
              </a:solidFill>
              <a:latin typeface="+mn-lt"/>
            </a:endParaRP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Conflicting with other land uses including (FMCs) and community land rights.  </a:t>
            </a:r>
            <a:endParaRPr lang="x-none" sz="3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471;p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500" b="1" dirty="0">
                <a:solidFill>
                  <a:schemeClr val="tx1"/>
                </a:solidFill>
                <a:latin typeface="+mn-lt"/>
              </a:rPr>
              <a:t>Despite</a:t>
            </a:r>
            <a:r>
              <a:rPr lang="en-GB" sz="3500" b="1" dirty="0">
                <a:solidFill>
                  <a:schemeClr val="tx1"/>
                </a:solidFill>
                <a:latin typeface="+mn-lt"/>
              </a:rPr>
              <a:t> its economic benefits, mining is…</a:t>
            </a:r>
            <a:endParaRPr sz="35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171" r="4117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3"/>
          <p:cNvSpPr txBox="1">
            <a:spLocks noGrp="1"/>
          </p:cNvSpPr>
          <p:nvPr>
            <p:ph type="title" idx="8"/>
          </p:nvPr>
        </p:nvSpPr>
        <p:spPr>
          <a:xfrm>
            <a:off x="960033" y="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/>
              <a:t>HERE YOU HAVE FOUR IDEAS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12192000" cy="69341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921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344" y="228600"/>
            <a:ext cx="8209856" cy="93364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n-lt"/>
              </a:rPr>
              <a:t>Kwa Proposed Protected Area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2B344-EE75-8948-89AF-6A4AAD64FB98}" type="datetime1">
              <a:rPr lang="en-US" altLang="en-US" smtClean="0"/>
              <a:t>12/8/2025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982200" cy="5336057"/>
          </a:xfrm>
          <a:prstGeom prst="rect">
            <a:avLst/>
          </a:prstGeom>
        </p:spPr>
      </p:pic>
      <p:sp>
        <p:nvSpPr>
          <p:cNvPr id="6" name="Triangle 5"/>
          <p:cNvSpPr/>
          <p:nvPr/>
        </p:nvSpPr>
        <p:spPr>
          <a:xfrm rot="5400000">
            <a:off x="3535680" y="3295078"/>
            <a:ext cx="210312" cy="136245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/>
          <p:cNvSpPr/>
          <p:nvPr/>
        </p:nvSpPr>
        <p:spPr>
          <a:xfrm rot="19408113">
            <a:off x="4512999" y="4261839"/>
            <a:ext cx="416972" cy="88756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/>
          <p:cNvSpPr/>
          <p:nvPr/>
        </p:nvSpPr>
        <p:spPr>
          <a:xfrm rot="7625096" flipV="1">
            <a:off x="3562689" y="5366157"/>
            <a:ext cx="338393" cy="49673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 rot="21229801">
            <a:off x="3095728" y="5523291"/>
            <a:ext cx="509924" cy="868494"/>
          </a:xfrm>
          <a:prstGeom prst="triangl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65248" y="3222343"/>
            <a:ext cx="1956816" cy="91827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mining </a:t>
            </a:r>
          </a:p>
        </p:txBody>
      </p:sp>
      <p:sp>
        <p:nvSpPr>
          <p:cNvPr id="12" name="Triangle 11"/>
          <p:cNvSpPr/>
          <p:nvPr/>
        </p:nvSpPr>
        <p:spPr>
          <a:xfrm rot="10080072">
            <a:off x="5015149" y="2924364"/>
            <a:ext cx="442421" cy="61062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14820" y="4481698"/>
            <a:ext cx="1025916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68585" y="3001074"/>
            <a:ext cx="1311463" cy="1593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981200" y="221279"/>
            <a:ext cx="8803734" cy="132556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The overlaps do not take into account artisanal mining, which have reached alarming proportions.</a:t>
            </a:r>
            <a:endParaRPr lang="en-GB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2" y="1715293"/>
            <a:ext cx="6050492" cy="453786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752600"/>
            <a:ext cx="5943601" cy="445770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381000"/>
            <a:ext cx="5157787" cy="823912"/>
          </a:xfrm>
        </p:spPr>
        <p:txBody>
          <a:bodyPr>
            <a:normAutofit/>
          </a:bodyPr>
          <a:lstStyle/>
          <a:p>
            <a:pPr lvl="0"/>
            <a:r>
              <a:rPr lang="en-US" sz="4500" dirty="0">
                <a:latin typeface="+mn-lt"/>
              </a:rPr>
              <a:t>Good news!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73" y="1828800"/>
            <a:ext cx="7782727" cy="4800600"/>
          </a:xfrm>
        </p:spPr>
      </p:pic>
      <p:sp>
        <p:nvSpPr>
          <p:cNvPr id="8" name="Google Shape;1507;p117"/>
          <p:cNvSpPr txBox="1">
            <a:spLocks noGrp="1"/>
          </p:cNvSpPr>
          <p:nvPr>
            <p:ph sz="half" idx="2"/>
          </p:nvPr>
        </p:nvSpPr>
        <p:spPr>
          <a:xfrm>
            <a:off x="0" y="1905000"/>
            <a:ext cx="4343401" cy="4284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3000" dirty="0">
                <a:latin typeface="+mn-lt"/>
              </a:rPr>
              <a:t>We still have more forests than all our neighbors. </a:t>
            </a:r>
          </a:p>
          <a:p>
            <a:pPr marL="0" lvl="0" indent="0" algn="ctr">
              <a:spcAft>
                <a:spcPts val="1600"/>
              </a:spcAft>
              <a:buNone/>
            </a:pPr>
            <a:r>
              <a:rPr lang="en-US" sz="3000" b="1" dirty="0">
                <a:latin typeface="+mn-lt"/>
              </a:rPr>
              <a:t>BUT…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3000" dirty="0">
                <a:latin typeface="+mn-lt"/>
              </a:rPr>
              <a:t>We need to act urgently and decisively to better manage what we have.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C6F70ABB52F4E9B49E2723D659D7B" ma:contentTypeVersion="20" ma:contentTypeDescription="Crée un document." ma:contentTypeScope="" ma:versionID="8dab549b221bd47e229d044c374ffa7e">
  <xsd:schema xmlns:xsd="http://www.w3.org/2001/XMLSchema" xmlns:xs="http://www.w3.org/2001/XMLSchema" xmlns:p="http://schemas.microsoft.com/office/2006/metadata/properties" xmlns:ns2="9e773f60-9bec-461f-b5ab-48e06b03712b" xmlns:ns3="cc3a3d64-d1cc-41cd-a684-8476bd13c503" targetNamespace="http://schemas.microsoft.com/office/2006/metadata/properties" ma:root="true" ma:fieldsID="93a60f8ce3297bf03c18059e82765e24" ns2:_="" ns3:_="">
    <xsd:import namespace="9e773f60-9bec-461f-b5ab-48e06b03712b"/>
    <xsd:import namespace="cc3a3d64-d1cc-41cd-a684-8476bd13c50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73f60-9bec-461f-b5ab-48e06b0371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Dernier partage par heur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152e7cf-da0b-474d-be28-0221350b57f5}" ma:internalName="TaxCatchAll" ma:showField="CatchAllData" ma:web="9e773f60-9bec-461f-b5ab-48e06b037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a3d64-d1cc-41cd-a684-8476bd13c5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alises d’image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3a3d64-d1cc-41cd-a684-8476bd13c503">
      <Terms xmlns="http://schemas.microsoft.com/office/infopath/2007/PartnerControls"/>
    </lcf76f155ced4ddcb4097134ff3c332f>
    <TaxCatchAll xmlns="9e773f60-9bec-461f-b5ab-48e06b03712b" xsi:nil="true"/>
  </documentManagement>
</p:properties>
</file>

<file path=customXml/itemProps1.xml><?xml version="1.0" encoding="utf-8"?>
<ds:datastoreItem xmlns:ds="http://schemas.openxmlformats.org/officeDocument/2006/customXml" ds:itemID="{72816DA1-3670-4FA3-BE78-A5014D2036D6}">
  <ds:schemaRefs/>
</ds:datastoreItem>
</file>

<file path=customXml/itemProps2.xml><?xml version="1.0" encoding="utf-8"?>
<ds:datastoreItem xmlns:ds="http://schemas.openxmlformats.org/officeDocument/2006/customXml" ds:itemID="{CEB8A5B1-EF7C-4040-8488-F8DF46F9ADB0}">
  <ds:schemaRefs/>
</ds:datastoreItem>
</file>

<file path=customXml/itemProps3.xml><?xml version="1.0" encoding="utf-8"?>
<ds:datastoreItem xmlns:ds="http://schemas.openxmlformats.org/officeDocument/2006/customXml" ds:itemID="{43DAC40A-0DBE-40D5-9366-E96CFA4847F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National Forest Forum PowerPoint Presentation Template1</Template>
  <TotalTime>21</TotalTime>
  <Words>324</Words>
  <Application>Microsoft Office PowerPoint</Application>
  <PresentationFormat>Widescreen</PresentationFormat>
  <Paragraphs>42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Montserrat</vt:lpstr>
      <vt:lpstr>Arial</vt:lpstr>
      <vt:lpstr>Montserrat Ultra-Bold</vt:lpstr>
      <vt:lpstr>Gill Sans MT</vt:lpstr>
      <vt:lpstr>Calibri</vt:lpstr>
      <vt:lpstr>Office Theme</vt:lpstr>
      <vt:lpstr>PowerPoint Presentation</vt:lpstr>
      <vt:lpstr>OUR STARTING POINT</vt:lpstr>
      <vt:lpstr>Mining drives the Liberian economy</vt:lpstr>
      <vt:lpstr>Despite its economic benefits, mining is…</vt:lpstr>
      <vt:lpstr>HERE YOU HAVE FOUR IDEAS</vt:lpstr>
      <vt:lpstr>PowerPoint Presentation</vt:lpstr>
      <vt:lpstr>Kwa Proposed Protected Area</vt:lpstr>
      <vt:lpstr>The overlaps do not take into account artisanal mining, which have reached alarming proportions.</vt:lpstr>
      <vt:lpstr>PowerPoint Presentation</vt:lpstr>
      <vt:lpstr>RECOMMENDATIONS TO CONSIDER</vt:lpstr>
      <vt:lpstr>For more information</vt:lpstr>
    </vt:vector>
  </TitlesOfParts>
  <Company>Save the Children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Silas Kpanan Ayoung Siakor</dc:creator>
  <cp:lastModifiedBy>Darius Barrolle</cp:lastModifiedBy>
  <cp:revision>19</cp:revision>
  <dcterms:created xsi:type="dcterms:W3CDTF">2025-11-01T06:50:00Z</dcterms:created>
  <dcterms:modified xsi:type="dcterms:W3CDTF">2025-12-08T12:03:58Z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0x0101009D9C6F70ABB52F4E9B49E2723D659D7B</vt:lpwstr>
  </property>
  <property fmtid="{D5CDD505-2E9C-101B-9397-08002B2CF9AE}" pid="3" name="ICV">
    <vt:lpwstr>4B154E0E2BA24C6CA6DF7CCC32F7EB41_13</vt:lpwstr>
  </property>
  <property fmtid="{D5CDD505-2E9C-101B-9397-08002B2CF9AE}" pid="4" name="KSOProductBuildVer">
    <vt:lpwstr>1033-12.2.0.23131</vt:lpwstr>
  </property>
</Properties>
</file>